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12"/>
  </p:handoutMasterIdLst>
  <p:sldIdLst>
    <p:sldId id="2016" r:id="rId3"/>
    <p:sldId id="2020" r:id="rId5"/>
    <p:sldId id="2032" r:id="rId6"/>
    <p:sldId id="2033" r:id="rId7"/>
    <p:sldId id="2034" r:id="rId8"/>
    <p:sldId id="2035" r:id="rId9"/>
    <p:sldId id="2036" r:id="rId10"/>
    <p:sldId id="2037" r:id="rId11"/>
  </p:sldIdLst>
  <p:sldSz cx="12195175" cy="6858000"/>
  <p:notesSz cx="6858000" cy="9144000"/>
  <p:embeddedFontLst>
    <p:embeddedFont>
      <p:font typeface="微软雅黑" panose="020B0503020204020204" pitchFamily="34" charset="-122"/>
      <p:regular r:id="rId17"/>
    </p:embeddedFont>
    <p:embeddedFont>
      <p:font typeface="Arial Unicode MS" panose="020B0604020202020204" pitchFamily="34" charset="-122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黑体" panose="02010609060101010101" charset="-122"/>
      <p:regular r:id="rId23"/>
    </p:embeddedFont>
  </p:embeddedFontLst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孙沅彬" initials="孙" lastIdx="1" clrIdx="0"/>
  <p:cmAuthor id="2" name="李晓冉" initials="李晓冉" lastIdx="1" clrIdx="1"/>
  <p:cmAuthor id="3" name="王珲" initials="王珲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87D6"/>
    <a:srgbClr val="031F43"/>
    <a:srgbClr val="06436B"/>
    <a:srgbClr val="31B6FD"/>
    <a:srgbClr val="460702"/>
    <a:srgbClr val="7C9C1E"/>
    <a:srgbClr val="217436"/>
    <a:srgbClr val="98DAFE"/>
    <a:srgbClr val="C6E7FC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17" autoAdjust="0"/>
    <p:restoredTop sz="88645" autoAdjust="0"/>
  </p:normalViewPr>
  <p:slideViewPr>
    <p:cSldViewPr showGuides="1">
      <p:cViewPr>
        <p:scale>
          <a:sx n="90" d="100"/>
          <a:sy n="90" d="100"/>
        </p:scale>
        <p:origin x="-538" y="14"/>
      </p:cViewPr>
      <p:guideLst>
        <p:guide orient="horz" pos="2160"/>
        <p:guide pos="37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3158" y="-72"/>
      </p:cViewPr>
      <p:guideLst>
        <p:guide orient="horz" pos="2880"/>
        <p:guide pos="212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1.xml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commentAuthors" Target="commentAuthors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handoutMaster" Target="handoutMasters/handoutMaster1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6E4F5-AFD9-452D-978C-A65E37BD2A75}" type="datetimeFigureOut">
              <a:rPr 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70C2A1-C45C-4D11-8087-34234E5428B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79D53-1687-4629-A7C4-5F633C48289A}" type="datetimeFigureOut">
              <a:rPr lang="en-US" smtClean="0"/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48F07-6AC5-47AF-9B36-9B4E83AB260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sz="2400" dirty="0" smtClean="0">
              <a:sym typeface="+mn-e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sz="2400" dirty="0" smtClean="0">
              <a:sym typeface="+mn-e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sz="2400" dirty="0" smtClean="0">
              <a:sym typeface="+mn-ea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sz="2400" dirty="0" smtClean="0">
              <a:sym typeface="+mn-e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sz="2400" dirty="0" smtClean="0">
              <a:sym typeface="+mn-e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sz="2400" dirty="0" smtClean="0">
              <a:sym typeface="+mn-e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sz="2400" dirty="0" smtClean="0">
              <a:sym typeface="+mn-ea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sz="2400" dirty="0" smtClean="0">
              <a:sym typeface="+mn-e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0972800" y="0"/>
            <a:ext cx="1222375" cy="68580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尾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5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928" y="0"/>
            <a:ext cx="109036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/>
          <p:cNvPicPr preferRelativeResize="0">
            <a:picLocks noChangeArrowheads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3" y="-45720"/>
            <a:ext cx="717890" cy="694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 preferRelativeResize="0">
            <a:picLocks noChangeArrowheads="1"/>
          </p:cNvPicPr>
          <p:nvPr userDrawn="1"/>
        </p:nvPicPr>
        <p:blipFill>
          <a:blip r:embed="rId4" cstate="print"/>
          <a:stretch>
            <a:fillRect/>
          </a:stretch>
        </p:blipFill>
        <p:spPr bwMode="auto">
          <a:xfrm>
            <a:off x="11477285" y="-51410"/>
            <a:ext cx="717891" cy="694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Administrator\桌面\LOGO黑副本.png" hidden="1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40829" y="171450"/>
            <a:ext cx="1439708" cy="60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0" y="0"/>
            <a:ext cx="1219517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1676072"/>
            <a:ext cx="8401844" cy="3769152"/>
          </a:xfrm>
          <a:prstGeom prst="rect">
            <a:avLst/>
          </a:prstGeom>
        </p:spPr>
      </p:pic>
      <p:sp>
        <p:nvSpPr>
          <p:cNvPr id="18" name="矩形 24"/>
          <p:cNvSpPr>
            <a:spLocks noChangeArrowheads="1"/>
          </p:cNvSpPr>
          <p:nvPr userDrawn="1"/>
        </p:nvSpPr>
        <p:spPr bwMode="auto">
          <a:xfrm>
            <a:off x="1849115" y="5993904"/>
            <a:ext cx="1584176" cy="311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altLang="zh-CN" sz="2000" b="0" dirty="0">
                <a:solidFill>
                  <a:schemeClr val="bg1"/>
                </a:solidFill>
                <a:ea typeface="微软雅黑" panose="020B0503020204020204" pitchFamily="34" charset="-122"/>
                <a:cs typeface="Arial Unicode MS" panose="020B0604020202020204" pitchFamily="34" charset="-122"/>
              </a:rPr>
              <a:t>KPI</a:t>
            </a:r>
            <a:r>
              <a:rPr lang="zh-CN" altLang="en-US" sz="2000" b="0" dirty="0">
                <a:solidFill>
                  <a:schemeClr val="bg1"/>
                </a:solidFill>
                <a:ea typeface="微软雅黑" panose="020B0503020204020204" pitchFamily="34" charset="-122"/>
                <a:cs typeface="Arial Unicode MS" panose="020B0604020202020204" pitchFamily="34" charset="-122"/>
              </a:rPr>
              <a:t>与</a:t>
            </a:r>
            <a:r>
              <a:rPr lang="en-US" altLang="zh-CN" sz="2000" b="0" dirty="0">
                <a:solidFill>
                  <a:schemeClr val="bg1"/>
                </a:solidFill>
                <a:ea typeface="微软雅黑" panose="020B0503020204020204" pitchFamily="34" charset="-122"/>
                <a:cs typeface="Arial Unicode MS" panose="020B0604020202020204" pitchFamily="34" charset="-122"/>
              </a:rPr>
              <a:t>BSC</a:t>
            </a:r>
            <a:endParaRPr lang="en-US" altLang="zh-CN" sz="2000" b="0" dirty="0">
              <a:solidFill>
                <a:schemeClr val="bg1"/>
              </a:solidFill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cxnSp>
        <p:nvCxnSpPr>
          <p:cNvPr id="24" name="直接连接符 23"/>
          <p:cNvCxnSpPr/>
          <p:nvPr userDrawn="1"/>
        </p:nvCxnSpPr>
        <p:spPr>
          <a:xfrm>
            <a:off x="10827175" y="6597352"/>
            <a:ext cx="13680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等腰三角形 18"/>
          <p:cNvSpPr>
            <a:spLocks noChangeArrowheads="1"/>
          </p:cNvSpPr>
          <p:nvPr userDrawn="1"/>
        </p:nvSpPr>
        <p:spPr bwMode="auto">
          <a:xfrm flipV="1">
            <a:off x="0" y="1588"/>
            <a:ext cx="3217863" cy="1346200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3" name="TextBox 19"/>
          <p:cNvSpPr>
            <a:spLocks noChangeArrowheads="1"/>
          </p:cNvSpPr>
          <p:nvPr userDrawn="1"/>
        </p:nvSpPr>
        <p:spPr bwMode="auto">
          <a:xfrm rot="19236332">
            <a:off x="1220788" y="346075"/>
            <a:ext cx="1570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目录页</a:t>
            </a:r>
            <a:endParaRPr lang="zh-CN" altLang="en-US"/>
          </a:p>
        </p:txBody>
      </p:sp>
      <p:sp>
        <p:nvSpPr>
          <p:cNvPr id="19" name="TextBox 53"/>
          <p:cNvSpPr>
            <a:spLocks noChangeArrowheads="1"/>
          </p:cNvSpPr>
          <p:nvPr userDrawn="1"/>
        </p:nvSpPr>
        <p:spPr bwMode="auto">
          <a:xfrm rot="19196400">
            <a:off x="1273175" y="701675"/>
            <a:ext cx="2241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>
                <a:solidFill>
                  <a:srgbClr val="0070C0"/>
                </a:solidFill>
                <a:latin typeface="Calibri" panose="020F0502020204030204" pitchFamily="34" charset="0"/>
              </a:rPr>
              <a:t>CONTENTS   PAGE </a:t>
            </a:r>
            <a:endParaRPr lang="en-US" altLang="zh-CN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759103" y="0"/>
            <a:ext cx="3667076" cy="6858000"/>
          </a:xfrm>
          <a:prstGeom prst="rect">
            <a:avLst/>
          </a:prstGeom>
        </p:spPr>
      </p:pic>
      <p:sp>
        <p:nvSpPr>
          <p:cNvPr id="25" name="矩形 24"/>
          <p:cNvSpPr/>
          <p:nvPr userDrawn="1"/>
        </p:nvSpPr>
        <p:spPr>
          <a:xfrm>
            <a:off x="10836667" y="6228020"/>
            <a:ext cx="1093568" cy="36933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 </a:t>
            </a:r>
            <a:fld id="{2EEF1883-7A0E-4F66-9932-E581691AD397}" type="slidenum"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41003" y="260648"/>
            <a:ext cx="5979467" cy="687611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第一部分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397" y="1122363"/>
            <a:ext cx="914638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397" y="3602038"/>
            <a:ext cx="914638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418" y="6356350"/>
            <a:ext cx="2743914" cy="365125"/>
          </a:xfrm>
        </p:spPr>
        <p:txBody>
          <a:bodyPr/>
          <a:lstStyle/>
          <a:p>
            <a:fld id="{1B268C53-51ED-4105-A2F8-7069EC5EC0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9652" y="6356350"/>
            <a:ext cx="4115872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2842" y="6356350"/>
            <a:ext cx="2743914" cy="365125"/>
          </a:xfrm>
        </p:spPr>
        <p:txBody>
          <a:bodyPr/>
          <a:lstStyle/>
          <a:p>
            <a:fld id="{31BD7A2A-F3EC-4D4D-BAC0-96E4DF8758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0972800" y="0"/>
            <a:ext cx="1222375" cy="68580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2" descr="C:\Users\PC\Desktop\edss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3175"/>
            <a:ext cx="1219517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24"/>
          <p:cNvSpPr>
            <a:spLocks noChangeArrowheads="1"/>
          </p:cNvSpPr>
          <p:nvPr userDrawn="1"/>
        </p:nvSpPr>
        <p:spPr bwMode="auto">
          <a:xfrm>
            <a:off x="768995" y="2132856"/>
            <a:ext cx="1080120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2000" b="0" dirty="0">
                <a:solidFill>
                  <a:schemeClr val="bg1"/>
                </a:solidFill>
                <a:ea typeface="微软雅黑" panose="020B0503020204020204" pitchFamily="34" charset="-122"/>
                <a:cs typeface="Arial Unicode MS" panose="020B0604020202020204" pitchFamily="34" charset="-122"/>
              </a:rPr>
              <a:t>绩效概述</a:t>
            </a:r>
            <a:endParaRPr lang="en-US" altLang="zh-CN" sz="2000" b="0" dirty="0">
              <a:solidFill>
                <a:schemeClr val="bg1"/>
              </a:solidFill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6" name="矩形 24"/>
          <p:cNvSpPr>
            <a:spLocks noChangeArrowheads="1"/>
          </p:cNvSpPr>
          <p:nvPr userDrawn="1"/>
        </p:nvSpPr>
        <p:spPr bwMode="auto">
          <a:xfrm>
            <a:off x="1489075" y="3553271"/>
            <a:ext cx="1080120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2000" b="0" dirty="0">
                <a:solidFill>
                  <a:schemeClr val="bg1"/>
                </a:solidFill>
                <a:ea typeface="微软雅黑" panose="020B0503020204020204" pitchFamily="34" charset="-122"/>
                <a:cs typeface="Arial Unicode MS" panose="020B0604020202020204" pitchFamily="34" charset="-122"/>
              </a:rPr>
              <a:t>绩效管理</a:t>
            </a:r>
            <a:endParaRPr lang="en-US" altLang="zh-CN" sz="2000" b="0" dirty="0">
              <a:solidFill>
                <a:schemeClr val="bg1"/>
              </a:solidFill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7" name="矩形 24"/>
          <p:cNvSpPr>
            <a:spLocks noChangeArrowheads="1"/>
          </p:cNvSpPr>
          <p:nvPr userDrawn="1"/>
        </p:nvSpPr>
        <p:spPr bwMode="auto">
          <a:xfrm>
            <a:off x="624979" y="4797152"/>
            <a:ext cx="2520280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zh-CN" altLang="en-US" sz="2000" b="0" dirty="0">
                <a:solidFill>
                  <a:schemeClr val="bg1"/>
                </a:solidFill>
                <a:ea typeface="微软雅黑" panose="020B0503020204020204" pitchFamily="34" charset="-122"/>
                <a:cs typeface="Arial Unicode MS" panose="020B0604020202020204" pitchFamily="34" charset="-122"/>
              </a:rPr>
              <a:t>绩效管理实施过程</a:t>
            </a:r>
            <a:endParaRPr lang="en-US" altLang="zh-CN" sz="2000" b="0" dirty="0">
              <a:solidFill>
                <a:schemeClr val="bg1"/>
              </a:solidFill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8" name="矩形 24"/>
          <p:cNvSpPr>
            <a:spLocks noChangeArrowheads="1"/>
          </p:cNvSpPr>
          <p:nvPr userDrawn="1"/>
        </p:nvSpPr>
        <p:spPr bwMode="auto">
          <a:xfrm>
            <a:off x="1849115" y="5993904"/>
            <a:ext cx="1584176" cy="311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altLang="zh-CN" sz="2000" b="0" dirty="0">
                <a:solidFill>
                  <a:schemeClr val="bg1"/>
                </a:solidFill>
                <a:ea typeface="微软雅黑" panose="020B0503020204020204" pitchFamily="34" charset="-122"/>
                <a:cs typeface="Arial Unicode MS" panose="020B0604020202020204" pitchFamily="34" charset="-122"/>
              </a:rPr>
              <a:t>KPI</a:t>
            </a:r>
            <a:r>
              <a:rPr lang="zh-CN" altLang="en-US" sz="2000" b="0" dirty="0">
                <a:solidFill>
                  <a:schemeClr val="bg1"/>
                </a:solidFill>
                <a:ea typeface="微软雅黑" panose="020B0503020204020204" pitchFamily="34" charset="-122"/>
                <a:cs typeface="Arial Unicode MS" panose="020B0604020202020204" pitchFamily="34" charset="-122"/>
              </a:rPr>
              <a:t>与</a:t>
            </a:r>
            <a:r>
              <a:rPr lang="en-US" altLang="zh-CN" sz="2000" b="0" dirty="0">
                <a:solidFill>
                  <a:schemeClr val="bg1"/>
                </a:solidFill>
                <a:ea typeface="微软雅黑" panose="020B0503020204020204" pitchFamily="34" charset="-122"/>
                <a:cs typeface="Arial Unicode MS" panose="020B0604020202020204" pitchFamily="34" charset="-122"/>
              </a:rPr>
              <a:t>BSC</a:t>
            </a:r>
            <a:endParaRPr lang="en-US" altLang="zh-CN" sz="2000" b="0" dirty="0">
              <a:solidFill>
                <a:schemeClr val="bg1"/>
              </a:solidFill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0" y="0"/>
            <a:ext cx="1219517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24" name="直接连接符 23"/>
          <p:cNvCxnSpPr/>
          <p:nvPr userDrawn="1"/>
        </p:nvCxnSpPr>
        <p:spPr>
          <a:xfrm>
            <a:off x="10827175" y="6597352"/>
            <a:ext cx="1368000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矩形 24"/>
          <p:cNvSpPr/>
          <p:nvPr userDrawn="1"/>
        </p:nvSpPr>
        <p:spPr>
          <a:xfrm>
            <a:off x="10836667" y="6228020"/>
            <a:ext cx="1093568" cy="36933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 </a:t>
            </a:r>
            <a:fld id="{2EEF1883-7A0E-4F66-9932-E581691AD397}" type="slidenum"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 userDrawn="1"/>
        </p:nvSpPr>
        <p:spPr>
          <a:xfrm>
            <a:off x="624979" y="437112"/>
            <a:ext cx="3024336" cy="399600"/>
          </a:xfrm>
          <a:prstGeom prst="rect">
            <a:avLst/>
          </a:prstGeom>
          <a:blipFill>
            <a:blip r:embed="rId2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目录页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solidFill>
                  <a:srgbClr val="FFFF00"/>
                </a:solidFill>
                <a:ea typeface="微软雅黑" panose="020B0503020204020204" pitchFamily="34" charset="-122"/>
                <a:cs typeface="Arial Unicode MS" panose="020B0604020202020204" pitchFamily="34" charset="-122"/>
              </a:rPr>
              <a:t>CONTENTS PAGE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 userDrawn="1"/>
        </p:nvSpPr>
        <p:spPr>
          <a:xfrm>
            <a:off x="395288" y="437111"/>
            <a:ext cx="215900" cy="399600"/>
          </a:xfrm>
          <a:prstGeom prst="rect">
            <a:avLst/>
          </a:prstGeom>
          <a:blipFill>
            <a:blip r:embed="rId3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0" y="0"/>
            <a:ext cx="1219517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3"/>
          <p:cNvSpPr txBox="1"/>
          <p:nvPr userDrawn="1"/>
        </p:nvSpPr>
        <p:spPr>
          <a:xfrm>
            <a:off x="408955" y="5961474"/>
            <a:ext cx="14518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zh-CN" altLang="en-US" sz="24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过渡页</a:t>
            </a:r>
            <a:endParaRPr lang="zh-CN" altLang="en-US" sz="24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24"/>
          <p:cNvSpPr>
            <a:spLocks noChangeArrowheads="1"/>
          </p:cNvSpPr>
          <p:nvPr userDrawn="1"/>
        </p:nvSpPr>
        <p:spPr bwMode="auto">
          <a:xfrm>
            <a:off x="511407" y="6423139"/>
            <a:ext cx="2087706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altLang="zh-CN" sz="1600" b="0" dirty="0">
                <a:solidFill>
                  <a:schemeClr val="bg1"/>
                </a:solidFill>
                <a:ea typeface="微软雅黑" panose="020B0503020204020204" pitchFamily="34" charset="-122"/>
                <a:cs typeface="Arial Unicode MS" panose="020B0604020202020204" pitchFamily="34" charset="-122"/>
              </a:rPr>
              <a:t>TRANSITION PAGE</a:t>
            </a:r>
            <a:endParaRPr lang="en-US" altLang="zh-CN" sz="1600" b="0" dirty="0">
              <a:solidFill>
                <a:schemeClr val="bg1"/>
              </a:solidFill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0827175" y="6597352"/>
            <a:ext cx="1368000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" name="矩形 11"/>
          <p:cNvSpPr/>
          <p:nvPr userDrawn="1"/>
        </p:nvSpPr>
        <p:spPr>
          <a:xfrm>
            <a:off x="10836667" y="6228020"/>
            <a:ext cx="1093568" cy="36933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 </a:t>
            </a:r>
            <a:fld id="{2EEF1883-7A0E-4F66-9932-E581691AD397}" type="slidenum"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624979" y="620689"/>
            <a:ext cx="3024336" cy="399600"/>
          </a:xfrm>
          <a:prstGeom prst="rect">
            <a:avLst/>
          </a:prstGeom>
          <a:blipFill>
            <a:blip r:embed="rId2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过渡页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solidFill>
                  <a:srgbClr val="FFFF00"/>
                </a:solidFill>
                <a:ea typeface="微软雅黑" panose="020B0503020204020204" pitchFamily="34" charset="-122"/>
                <a:cs typeface="Arial Unicode MS" panose="020B0604020202020204" pitchFamily="34" charset="-122"/>
              </a:rPr>
              <a:t>TRANSITION PAGE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395288" y="620688"/>
            <a:ext cx="215900" cy="399600"/>
          </a:xfrm>
          <a:prstGeom prst="rect">
            <a:avLst/>
          </a:prstGeom>
          <a:blipFill>
            <a:blip r:embed="rId3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过渡页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过渡页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image" Target="../media/image16.png"/><Relationship Id="rId24" Type="http://schemas.openxmlformats.org/officeDocument/2006/relationships/image" Target="../media/image15.png"/><Relationship Id="rId23" Type="http://schemas.openxmlformats.org/officeDocument/2006/relationships/image" Target="../media/image14.png"/><Relationship Id="rId22" Type="http://schemas.openxmlformats.org/officeDocument/2006/relationships/image" Target="../media/image13.png"/><Relationship Id="rId21" Type="http://schemas.openxmlformats.org/officeDocument/2006/relationships/image" Target="../media/image12.png"/><Relationship Id="rId20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1129035" y="6525344"/>
            <a:ext cx="11066140" cy="22205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 14"/>
          <p:cNvSpPr/>
          <p:nvPr userDrawn="1"/>
        </p:nvSpPr>
        <p:spPr>
          <a:xfrm>
            <a:off x="1" y="6525344"/>
            <a:ext cx="1129034" cy="222056"/>
          </a:xfrm>
          <a:prstGeom prst="rect">
            <a:avLst/>
          </a:prstGeom>
          <a:blipFill>
            <a:blip r:embed="rId21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 userDrawn="1"/>
        </p:nvCxnSpPr>
        <p:spPr>
          <a:xfrm flipH="1">
            <a:off x="0" y="6496768"/>
            <a:ext cx="1219517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矩形 18"/>
          <p:cNvSpPr/>
          <p:nvPr userDrawn="1"/>
        </p:nvSpPr>
        <p:spPr>
          <a:xfrm>
            <a:off x="-1" y="980728"/>
            <a:ext cx="12195176" cy="360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71999" y="302866"/>
            <a:ext cx="7623175" cy="5698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>
          <a:blip r:embed="rId23" cstate="screen"/>
          <a:stretch>
            <a:fillRect/>
          </a:stretch>
        </p:blipFill>
        <p:spPr bwMode="auto">
          <a:xfrm>
            <a:off x="1594091" y="302866"/>
            <a:ext cx="7815864" cy="56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 userDrawn="1"/>
        </p:nvPicPr>
        <p:blipFill>
          <a:blip r:embed="rId24" cstate="screen"/>
          <a:stretch>
            <a:fillRect/>
          </a:stretch>
        </p:blipFill>
        <p:spPr bwMode="auto">
          <a:xfrm>
            <a:off x="0" y="302866"/>
            <a:ext cx="683568" cy="56985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Picture 5"/>
          <p:cNvPicPr>
            <a:picLocks noChangeAspect="1" noChangeArrowheads="1"/>
          </p:cNvPicPr>
          <p:nvPr userDrawn="1"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747490" y="197157"/>
            <a:ext cx="761260" cy="74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15"/>
          <p:cNvSpPr txBox="1"/>
          <p:nvPr userDrawn="1"/>
        </p:nvSpPr>
        <p:spPr>
          <a:xfrm>
            <a:off x="11163298" y="404664"/>
            <a:ext cx="982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—  </a:t>
            </a:r>
            <a:fld id="{2EEF1883-7A0E-4F66-9932-E581691AD397}" type="slidenum">
              <a:rPr lang="zh-CN" altLang="en-US" sz="1600" dirty="0" smtClean="0">
                <a:solidFill>
                  <a:schemeClr val="bg1"/>
                </a:solidFill>
              </a:rPr>
            </a:fld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>
                <a:solidFill>
                  <a:schemeClr val="bg1"/>
                </a:solidFill>
              </a:rPr>
              <a:t>—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endParaRPr lang="zh-CN" altLang="en-US" sz="16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166"/>
          <p:cNvSpPr txBox="1"/>
          <p:nvPr/>
        </p:nvSpPr>
        <p:spPr>
          <a:xfrm>
            <a:off x="2633980" y="395605"/>
            <a:ext cx="6738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汉江集团安全生产风险管控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六项机制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en-US" altLang="zh-CN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îsľíḓè"/>
          <p:cNvSpPr/>
          <p:nvPr/>
        </p:nvSpPr>
        <p:spPr>
          <a:xfrm>
            <a:off x="337185" y="1124585"/>
            <a:ext cx="11848465" cy="65976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/>
          </a:p>
        </p:txBody>
      </p:sp>
      <p:sp>
        <p:nvSpPr>
          <p:cNvPr id="12" name="文本框 2"/>
          <p:cNvSpPr txBox="1"/>
          <p:nvPr/>
        </p:nvSpPr>
        <p:spPr>
          <a:xfrm>
            <a:off x="330835" y="1124585"/>
            <a:ext cx="11743690" cy="6731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一、制定安全生产风险管控“六项机制”提质增效工作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方案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3" name="图片 22" descr="111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05875" y="1844675"/>
            <a:ext cx="3228975" cy="45681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图片 21" descr="111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415" y="1844675"/>
            <a:ext cx="3229610" cy="45681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图片 24" descr="11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590" y="1844675"/>
            <a:ext cx="3230028" cy="4568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图片 26" descr="111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230" y="1844675"/>
            <a:ext cx="3229605" cy="4568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166"/>
          <p:cNvSpPr txBox="1"/>
          <p:nvPr/>
        </p:nvSpPr>
        <p:spPr>
          <a:xfrm>
            <a:off x="2633980" y="395605"/>
            <a:ext cx="6738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汉江集团安全生产风险管控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六项机制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îsľíḓè"/>
          <p:cNvSpPr/>
          <p:nvPr/>
        </p:nvSpPr>
        <p:spPr>
          <a:xfrm>
            <a:off x="337185" y="1124585"/>
            <a:ext cx="11848465" cy="6273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/>
          </a:p>
        </p:txBody>
      </p:sp>
      <p:sp>
        <p:nvSpPr>
          <p:cNvPr id="12" name="文本框 2"/>
          <p:cNvSpPr txBox="1"/>
          <p:nvPr/>
        </p:nvSpPr>
        <p:spPr>
          <a:xfrm>
            <a:off x="330835" y="1124585"/>
            <a:ext cx="11743690" cy="494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二、开展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安全生产风险管控“六项机制”宣传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1992313" y="1751965"/>
            <a:ext cx="8229600" cy="411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166"/>
          <p:cNvSpPr txBox="1"/>
          <p:nvPr/>
        </p:nvSpPr>
        <p:spPr>
          <a:xfrm>
            <a:off x="2633980" y="395605"/>
            <a:ext cx="6738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汉江集团安全生产风险管控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六项机制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îsľíḓè"/>
          <p:cNvSpPr/>
          <p:nvPr/>
        </p:nvSpPr>
        <p:spPr>
          <a:xfrm>
            <a:off x="337185" y="1124585"/>
            <a:ext cx="11848465" cy="6273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/>
          </a:p>
        </p:txBody>
      </p:sp>
      <p:sp>
        <p:nvSpPr>
          <p:cNvPr id="12" name="文本框 2"/>
          <p:cNvSpPr txBox="1"/>
          <p:nvPr/>
        </p:nvSpPr>
        <p:spPr>
          <a:xfrm>
            <a:off x="330835" y="1124585"/>
            <a:ext cx="11743690" cy="494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二、开展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安全生产风险管控“六项机制”宣传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1" name="图片 100"/>
          <p:cNvPicPr>
            <a:picLocks noChangeAspect="1"/>
          </p:cNvPicPr>
          <p:nvPr/>
        </p:nvPicPr>
        <p:blipFill>
          <a:blip r:embed="rId1">
            <a:lum bright="6000" contrast="60000"/>
          </a:blip>
          <a:srcRect l="918" t="11285" r="3473" b="15241"/>
          <a:stretch>
            <a:fillRect/>
          </a:stretch>
        </p:blipFill>
        <p:spPr>
          <a:xfrm>
            <a:off x="2353310" y="1917065"/>
            <a:ext cx="7139108" cy="411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166"/>
          <p:cNvSpPr txBox="1"/>
          <p:nvPr/>
        </p:nvSpPr>
        <p:spPr>
          <a:xfrm>
            <a:off x="2633980" y="395605"/>
            <a:ext cx="6738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汉江集团安全生产风险管控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六项机制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îsľíḓè"/>
          <p:cNvSpPr/>
          <p:nvPr/>
        </p:nvSpPr>
        <p:spPr>
          <a:xfrm>
            <a:off x="337185" y="1124585"/>
            <a:ext cx="11848465" cy="6273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/>
          </a:p>
        </p:txBody>
      </p:sp>
      <p:sp>
        <p:nvSpPr>
          <p:cNvPr id="12" name="文本框 2"/>
          <p:cNvSpPr txBox="1"/>
          <p:nvPr/>
        </p:nvSpPr>
        <p:spPr>
          <a:xfrm>
            <a:off x="330835" y="1124585"/>
            <a:ext cx="11743690" cy="494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二、开展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安全生产风险管控“六项机制”宣传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2" name="图片 101"/>
          <p:cNvPicPr>
            <a:picLocks noChangeAspect="1"/>
          </p:cNvPicPr>
          <p:nvPr/>
        </p:nvPicPr>
        <p:blipFill>
          <a:blip r:embed="rId1"/>
          <a:srcRect l="3623" t="12099" r="4167" b="9151"/>
          <a:stretch>
            <a:fillRect/>
          </a:stretch>
        </p:blipFill>
        <p:spPr>
          <a:xfrm>
            <a:off x="337185" y="1889125"/>
            <a:ext cx="5689600" cy="36442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>
            <a:picLocks noChangeAspect="1"/>
          </p:cNvPicPr>
          <p:nvPr/>
        </p:nvPicPr>
        <p:blipFill>
          <a:blip r:embed="rId2"/>
          <a:srcRect l="12951" t="11744" r="18275" b="38796"/>
          <a:stretch>
            <a:fillRect/>
          </a:stretch>
        </p:blipFill>
        <p:spPr>
          <a:xfrm>
            <a:off x="6068060" y="3027045"/>
            <a:ext cx="6006465" cy="32397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166"/>
          <p:cNvSpPr txBox="1"/>
          <p:nvPr/>
        </p:nvSpPr>
        <p:spPr>
          <a:xfrm>
            <a:off x="2633980" y="395605"/>
            <a:ext cx="6738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汉江集团安全生产风险管控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六项机制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îsľíḓè"/>
          <p:cNvSpPr/>
          <p:nvPr/>
        </p:nvSpPr>
        <p:spPr>
          <a:xfrm>
            <a:off x="337185" y="1124585"/>
            <a:ext cx="11848465" cy="6273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/>
          </a:p>
        </p:txBody>
      </p:sp>
      <p:sp>
        <p:nvSpPr>
          <p:cNvPr id="12" name="文本框 2"/>
          <p:cNvSpPr txBox="1"/>
          <p:nvPr/>
        </p:nvSpPr>
        <p:spPr>
          <a:xfrm>
            <a:off x="330835" y="1124585"/>
            <a:ext cx="11743690" cy="494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二、开展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安全生产风险管控“六项机制”宣传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4" name="图片 1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00" y="1917065"/>
            <a:ext cx="8196029" cy="411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8474075" y="1979295"/>
            <a:ext cx="1766570" cy="71501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r>
              <a:rPr lang="zh-CN" altLang="en-US" sz="12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汉江孤山水电开发公司</a:t>
            </a:r>
            <a:endParaRPr lang="zh-CN" altLang="en-US" sz="12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166"/>
          <p:cNvSpPr txBox="1"/>
          <p:nvPr/>
        </p:nvSpPr>
        <p:spPr>
          <a:xfrm>
            <a:off x="2633980" y="395605"/>
            <a:ext cx="6738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汉江集团安全生产风险管控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六项机制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îsľíḓè"/>
          <p:cNvSpPr/>
          <p:nvPr/>
        </p:nvSpPr>
        <p:spPr>
          <a:xfrm>
            <a:off x="337185" y="1124585"/>
            <a:ext cx="11848465" cy="6273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/>
          </a:p>
        </p:txBody>
      </p:sp>
      <p:sp>
        <p:nvSpPr>
          <p:cNvPr id="12" name="文本框 2"/>
          <p:cNvSpPr txBox="1"/>
          <p:nvPr/>
        </p:nvSpPr>
        <p:spPr>
          <a:xfrm>
            <a:off x="330835" y="1124585"/>
            <a:ext cx="11743690" cy="494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二、开展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安全生产风险管控“六项机制”宣传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5" name="图片 1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7455" y="1978978"/>
            <a:ext cx="6659269" cy="411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065020" y="3425825"/>
            <a:ext cx="405130" cy="122110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r>
              <a:rPr lang="zh-CN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电化公司</a:t>
            </a:r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166"/>
          <p:cNvSpPr txBox="1"/>
          <p:nvPr/>
        </p:nvSpPr>
        <p:spPr>
          <a:xfrm>
            <a:off x="2633980" y="395605"/>
            <a:ext cx="6738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汉江集团安全生产风险管控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六项机制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îsľíḓè"/>
          <p:cNvSpPr/>
          <p:nvPr/>
        </p:nvSpPr>
        <p:spPr>
          <a:xfrm>
            <a:off x="337185" y="1124585"/>
            <a:ext cx="11848465" cy="6273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/>
          </a:p>
        </p:txBody>
      </p:sp>
      <p:sp>
        <p:nvSpPr>
          <p:cNvPr id="12" name="文本框 2"/>
          <p:cNvSpPr txBox="1"/>
          <p:nvPr/>
        </p:nvSpPr>
        <p:spPr>
          <a:xfrm>
            <a:off x="330835" y="1124585"/>
            <a:ext cx="11743690" cy="494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二、开展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安全生产风险管控“六项机制”宣传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6" name="图片 1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3568" y="1916748"/>
            <a:ext cx="8258628" cy="411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166"/>
          <p:cNvSpPr txBox="1"/>
          <p:nvPr/>
        </p:nvSpPr>
        <p:spPr>
          <a:xfrm>
            <a:off x="2633980" y="395605"/>
            <a:ext cx="6738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汉江集团安全生产风险管控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六项机制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îsľíḓè"/>
          <p:cNvSpPr/>
          <p:nvPr/>
        </p:nvSpPr>
        <p:spPr>
          <a:xfrm>
            <a:off x="337185" y="1124585"/>
            <a:ext cx="11848465" cy="6273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/>
          </a:p>
        </p:txBody>
      </p:sp>
      <p:sp>
        <p:nvSpPr>
          <p:cNvPr id="12" name="文本框 2"/>
          <p:cNvSpPr txBox="1"/>
          <p:nvPr/>
        </p:nvSpPr>
        <p:spPr>
          <a:xfrm>
            <a:off x="330835" y="1124585"/>
            <a:ext cx="11743690" cy="494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二、开展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安全生产风险管控“六项机制”宣传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7" name="图片 1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8940" y="1700530"/>
            <a:ext cx="6387465" cy="48063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图片 1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260" y="2564765"/>
            <a:ext cx="5116195" cy="27857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PP_MARK_KEY" val="44f0a626-3cc0-4d26-a67f-e213932a1dfb"/>
  <p:tag name="COMMONDATA" val="eyJoZGlkIjoiN2IyYzk0NWMxMTYyYWVjMzYwNzU3NzYwMzVjMjE1OGMifQ=="/>
</p:tagLst>
</file>

<file path=ppt/theme/theme1.xml><?xml version="1.0" encoding="utf-8"?>
<a:theme xmlns:a="http://schemas.openxmlformats.org/drawingml/2006/main" name="Office 主题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324</Words>
  <Application>WPS 演示</Application>
  <PresentationFormat>自定义</PresentationFormat>
  <Paragraphs>36</Paragraphs>
  <Slides>8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9" baseType="lpstr">
      <vt:lpstr>Arial</vt:lpstr>
      <vt:lpstr>宋体</vt:lpstr>
      <vt:lpstr>Wingdings</vt:lpstr>
      <vt:lpstr>微软雅黑</vt:lpstr>
      <vt:lpstr>Arial Unicode MS</vt:lpstr>
      <vt:lpstr>Calibri</vt:lpstr>
      <vt:lpstr>华文新魏</vt:lpstr>
      <vt:lpstr>楷体_GB2312</vt:lpstr>
      <vt:lpstr>华文琥珀</vt:lpstr>
      <vt:lpstr>黑体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孙启伟</dc:creator>
  <cp:lastModifiedBy>付昕</cp:lastModifiedBy>
  <cp:revision>4948</cp:revision>
  <dcterms:created xsi:type="dcterms:W3CDTF">2012-10-07T00:28:00Z</dcterms:created>
  <dcterms:modified xsi:type="dcterms:W3CDTF">2025-06-29T09:42:34Z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2052-11.8.0.16981</vt:lpwstr>
  </property>
  <property fmtid="{D5CDD505-2E9C-101B-9397-08002B2CF9AE}" pid="3" name="ICV">
    <vt:lpwstr>037B92C1C79B42A38CF730D4CC178075</vt:lpwstr>
  </property>
</Properties>
</file>